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8"/>
  </p:notesMasterIdLst>
  <p:handoutMasterIdLst>
    <p:handoutMasterId r:id="rId9"/>
  </p:handoutMasterIdLst>
  <p:sldIdLst>
    <p:sldId id="413" r:id="rId2"/>
    <p:sldId id="463" r:id="rId3"/>
    <p:sldId id="496" r:id="rId4"/>
    <p:sldId id="513" r:id="rId5"/>
    <p:sldId id="514" r:id="rId6"/>
    <p:sldId id="512" r:id="rId7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58" y="101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2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3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4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6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06.03.2017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1090;&#1072;&#1073;&#1083;&#1080;&#1094;&#1072;.docx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03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Проблемы, выявленные при реализации плана мероприятий (дорожная карта) в сфере воспитания и дополнительного образования детей по реализации Положений «Стратегия развития обучающихся в РТ на 2015/2025 гг.» в Алексеевском муниципальном районе.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85415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1244" cy="465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1183" y="-30410"/>
            <a:ext cx="881660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План мероприятий (дорожная карта) в сфере воспитания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дополнительного образования  детей по реализации Положений «Стратегии развития воспитания обучающихся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в РТ на 2015-2025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г.г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.» в Алексеевском муниципальном районе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Республики Татарстан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3003798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196837" y="2676411"/>
            <a:ext cx="3191207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+mj-lt"/>
              </a:rPr>
              <a:t>Выявление проблем в организации работы в сфере воспитания и оказание методической помощи по итогам изучения.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99778" y="2674057"/>
            <a:ext cx="3191207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+mj-lt"/>
              </a:rPr>
              <a:t>Эффективная деятельность психолого-педагогической службы.</a:t>
            </a:r>
          </a:p>
        </p:txBody>
      </p:sp>
      <p:sp>
        <p:nvSpPr>
          <p:cNvPr id="22" name="Стрелка вниз 21"/>
          <p:cNvSpPr/>
          <p:nvPr/>
        </p:nvSpPr>
        <p:spPr>
          <a:xfrm rot="1735143">
            <a:off x="2701733" y="160393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9291909">
            <a:off x="6056078" y="158251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9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1244" cy="465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87624" y="411163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Цель стратегии: 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550" y="1199423"/>
            <a:ext cx="70568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Определить приоритеты государственной политики в области воспитания детей, </a:t>
            </a:r>
            <a:r>
              <a:rPr lang="ru-RU" sz="2400" b="1" u="sng" dirty="0">
                <a:solidFill>
                  <a:srgbClr val="FF0000"/>
                </a:solidFill>
                <a:latin typeface="+mj-lt"/>
              </a:rPr>
              <a:t>основные направления развития воспитания,</a:t>
            </a:r>
            <a:r>
              <a:rPr lang="ru-RU" sz="2400" b="1" dirty="0">
                <a:latin typeface="+mj-lt"/>
              </a:rPr>
              <a:t> механизмы и </a:t>
            </a:r>
            <a:r>
              <a:rPr lang="ru-RU" sz="2400" b="1" u="sng" dirty="0">
                <a:solidFill>
                  <a:srgbClr val="FF0000"/>
                </a:solidFill>
                <a:latin typeface="+mj-lt"/>
              </a:rPr>
              <a:t>ожидаемые результаты </a:t>
            </a:r>
            <a:r>
              <a:rPr lang="ru-RU" sz="2400" b="1" dirty="0">
                <a:latin typeface="+mj-lt"/>
              </a:rPr>
              <a:t>реализации Стратегии, самоопределение детей  в мире ценностей и традиций многонационального народа, межкультурное </a:t>
            </a:r>
            <a:r>
              <a:rPr lang="ru-RU" sz="2400" b="1" u="sng" dirty="0">
                <a:solidFill>
                  <a:srgbClr val="FF0000"/>
                </a:solidFill>
                <a:latin typeface="+mj-lt"/>
              </a:rPr>
              <a:t>взаимопонимание и </a:t>
            </a:r>
            <a:r>
              <a:rPr lang="ru-RU" sz="2400" b="1" u="sng" dirty="0" smtClean="0">
                <a:solidFill>
                  <a:srgbClr val="FF0000"/>
                </a:solidFill>
                <a:latin typeface="+mj-lt"/>
              </a:rPr>
              <a:t>уважение</a:t>
            </a:r>
            <a:r>
              <a:rPr lang="ru-RU" sz="2400" b="1" dirty="0" smtClean="0">
                <a:latin typeface="+mj-lt"/>
              </a:rPr>
              <a:t>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18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628989" y="3819334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9905" y="1175974"/>
            <a:ext cx="6897633" cy="197184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0113" y="411163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23528" y="1175974"/>
            <a:ext cx="8610922" cy="507242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40950"/>
            <a:ext cx="79140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6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71244" cy="465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87624" y="411163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Направления 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59582"/>
            <a:ext cx="81068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1. </a:t>
            </a:r>
            <a:r>
              <a:rPr lang="ru-RU" sz="2000" dirty="0" smtClean="0"/>
              <a:t>Развитие </a:t>
            </a:r>
            <a:r>
              <a:rPr lang="ru-RU" sz="2000" dirty="0"/>
              <a:t>кадрового потенциала кадров сферы воспитания</a:t>
            </a:r>
          </a:p>
          <a:p>
            <a:pPr lvl="0"/>
            <a:r>
              <a:rPr lang="ru-RU" sz="2000" dirty="0" smtClean="0"/>
              <a:t>2. Гражданское </a:t>
            </a:r>
            <a:r>
              <a:rPr lang="ru-RU" sz="2000" dirty="0"/>
              <a:t>воспитание</a:t>
            </a:r>
          </a:p>
          <a:p>
            <a:pPr lvl="0"/>
            <a:r>
              <a:rPr lang="ru-RU" sz="2000" dirty="0" smtClean="0"/>
              <a:t>3. Патриотическое </a:t>
            </a:r>
            <a:r>
              <a:rPr lang="ru-RU" sz="2000" dirty="0"/>
              <a:t>воспитание и формирование российской идентичности</a:t>
            </a:r>
          </a:p>
          <a:p>
            <a:pPr lvl="0"/>
            <a:r>
              <a:rPr lang="ru-RU" sz="2000" dirty="0" smtClean="0"/>
              <a:t>4. Поддержка </a:t>
            </a:r>
            <a:r>
              <a:rPr lang="ru-RU" sz="2000" dirty="0"/>
              <a:t>семейного воспитания</a:t>
            </a:r>
          </a:p>
          <a:p>
            <a:pPr lvl="0"/>
            <a:r>
              <a:rPr lang="ru-RU" sz="2000" dirty="0" smtClean="0"/>
              <a:t>5. Физическое </a:t>
            </a:r>
            <a:r>
              <a:rPr lang="ru-RU" sz="2000" dirty="0"/>
              <a:t>воспитание и формирование культуры здоровья</a:t>
            </a:r>
          </a:p>
          <a:p>
            <a:pPr lvl="0"/>
            <a:r>
              <a:rPr lang="ru-RU" sz="2000" dirty="0" smtClean="0"/>
              <a:t>6. Трудовое </a:t>
            </a:r>
            <a:r>
              <a:rPr lang="ru-RU" sz="2000" dirty="0"/>
              <a:t>воспитание и профессиональное самоопределение</a:t>
            </a:r>
          </a:p>
          <a:p>
            <a:pPr lvl="0"/>
            <a:r>
              <a:rPr lang="ru-RU" sz="2000" dirty="0" smtClean="0"/>
              <a:t>7. Духовно-нравственное </a:t>
            </a:r>
            <a:r>
              <a:rPr lang="ru-RU" sz="2000" dirty="0"/>
              <a:t>воспитание, приобщение детей к культурному наследию</a:t>
            </a:r>
          </a:p>
          <a:p>
            <a:pPr lvl="0"/>
            <a:r>
              <a:rPr lang="ru-RU" sz="2000" dirty="0" smtClean="0"/>
              <a:t>8. Развитие </a:t>
            </a:r>
            <a:r>
              <a:rPr lang="ru-RU" sz="2000" dirty="0"/>
              <a:t>деятельности психолого-педагогических служб</a:t>
            </a:r>
          </a:p>
          <a:p>
            <a:pPr lvl="0"/>
            <a:r>
              <a:rPr lang="ru-RU" sz="2000" dirty="0" smtClean="0"/>
              <a:t>9. Детское </a:t>
            </a:r>
            <a:r>
              <a:rPr lang="ru-RU" sz="2000" dirty="0"/>
              <a:t>движение</a:t>
            </a:r>
          </a:p>
        </p:txBody>
      </p:sp>
    </p:spTree>
    <p:extLst>
      <p:ext uri="{BB962C8B-B14F-4D97-AF65-F5344CB8AC3E}">
        <p14:creationId xmlns:p14="http://schemas.microsoft.com/office/powerpoint/2010/main" val="12360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400" dirty="0" smtClean="0">
                <a:hlinkClick r:id="rId2" action="ppaction://hlinkfile"/>
              </a:rPr>
              <a:t>Проблемы в сфере воспитания и </a:t>
            </a:r>
            <a:r>
              <a:rPr lang="ru-RU" sz="1400" dirty="0" err="1" smtClean="0">
                <a:hlinkClick r:id="rId2" action="ppaction://hlinkfile"/>
              </a:rPr>
              <a:t>доп.образования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2616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23528" y="4659313"/>
            <a:ext cx="8749035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4427983" y="3795885"/>
            <a:ext cx="4392489" cy="86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2011365"/>
            <a:ext cx="2232248" cy="936104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152036"/>
            <a:ext cx="7848600" cy="9747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110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2036"/>
            <a:ext cx="8640960" cy="475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5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8664</TotalTime>
  <Words>271</Words>
  <Application>Microsoft Office PowerPoint</Application>
  <PresentationFormat>Экран (16:9)</PresentationFormat>
  <Paragraphs>73</Paragraphs>
  <Slides>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в сфере воспитания и доп.образования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Оля</cp:lastModifiedBy>
  <cp:revision>870</cp:revision>
  <cp:lastPrinted>2015-11-12T11:09:03Z</cp:lastPrinted>
  <dcterms:created xsi:type="dcterms:W3CDTF">2014-03-04T07:12:45Z</dcterms:created>
  <dcterms:modified xsi:type="dcterms:W3CDTF">2017-03-06T06:53:29Z</dcterms:modified>
</cp:coreProperties>
</file>